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58" r:id="rId4"/>
    <p:sldId id="271" r:id="rId5"/>
    <p:sldId id="275" r:id="rId6"/>
    <p:sldId id="265" r:id="rId7"/>
    <p:sldId id="266" r:id="rId8"/>
    <p:sldId id="267" r:id="rId9"/>
    <p:sldId id="270" r:id="rId10"/>
    <p:sldId id="273" r:id="rId11"/>
    <p:sldId id="259" r:id="rId12"/>
    <p:sldId id="276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128" y="-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6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5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8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9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2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1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6000">
              <a:schemeClr val="bg1">
                <a:lumMod val="95000"/>
              </a:schemeClr>
            </a:gs>
            <a:gs pos="47000">
              <a:schemeClr val="bg1"/>
            </a:gs>
            <a:gs pos="96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1000">
              <a:schemeClr val="bg1">
                <a:lumMod val="95000"/>
              </a:schemeClr>
            </a:gs>
            <a:gs pos="47000">
              <a:schemeClr val="bg1"/>
            </a:gs>
            <a:gs pos="98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7" y="2504337"/>
            <a:ext cx="9144000" cy="163554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Arial"/>
                <a:cs typeface="Arial"/>
              </a:rPr>
              <a:t>Connecting Presidential Collections</a:t>
            </a:r>
          </a:p>
          <a:p>
            <a:pPr marL="0" indent="0" algn="ctr">
              <a:buNone/>
            </a:pPr>
            <a:r>
              <a:rPr lang="en-US" dirty="0" smtClean="0">
                <a:latin typeface="Arial"/>
                <a:cs typeface="Arial"/>
              </a:rPr>
              <a:t>CPC aggregates metadata from digital collections by or about the U.S. presidents.</a:t>
            </a:r>
          </a:p>
        </p:txBody>
      </p:sp>
      <p:pic>
        <p:nvPicPr>
          <p:cNvPr id="4" name="Picture 3" descr="Seal_of_the_President_of_the_United_States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99" y="4683180"/>
            <a:ext cx="1477861" cy="1477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639" y="4621076"/>
            <a:ext cx="303862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Sheila Blackford </a:t>
            </a:r>
          </a:p>
          <a:p>
            <a:pPr algn="ctr"/>
            <a:r>
              <a:rPr lang="en-US" sz="2400" dirty="0" smtClean="0">
                <a:latin typeface="Arial"/>
                <a:cs typeface="Arial"/>
              </a:rPr>
              <a:t>Librarian</a:t>
            </a:r>
            <a:endParaRPr lang="en-US" sz="2400" dirty="0">
              <a:latin typeface="Arial"/>
              <a:cs typeface="Arial"/>
            </a:endParaRP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91386" y="4653226"/>
            <a:ext cx="258845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Amber Reichert 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Web Developer</a:t>
            </a:r>
          </a:p>
          <a:p>
            <a:endParaRPr lang="en-US" sz="2400" dirty="0"/>
          </a:p>
        </p:txBody>
      </p:sp>
      <p:pic>
        <p:nvPicPr>
          <p:cNvPr id="7" name="Picture 6" descr="_cpc-logo-large-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578360" cy="22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2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21" y="2209036"/>
            <a:ext cx="87794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/>
                <a:cs typeface="Arial"/>
              </a:rPr>
              <a:t>slow + steady</a:t>
            </a:r>
          </a:p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latin typeface="Arial"/>
                <a:cs typeface="Arial"/>
              </a:rPr>
              <a:t>building critical mass</a:t>
            </a:r>
          </a:p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latin typeface="Arial"/>
                <a:cs typeface="Arial"/>
              </a:rPr>
              <a:t>We’re in it for the long haul!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5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/>
                <a:cs typeface="Arial"/>
              </a:rPr>
              <a:t>What does this mean for CPC?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341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3038"/>
            <a:ext cx="914400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What does </a:t>
            </a:r>
            <a:r>
              <a:rPr lang="en-US" sz="4800" b="1" dirty="0" smtClean="0">
                <a:latin typeface="Arial"/>
                <a:cs typeface="Arial"/>
              </a:rPr>
              <a:t>this</a:t>
            </a:r>
            <a:r>
              <a:rPr lang="en-US" b="1" dirty="0" smtClean="0">
                <a:latin typeface="Arial"/>
                <a:cs typeface="Arial"/>
              </a:rPr>
              <a:t> mean </a:t>
            </a:r>
            <a:br>
              <a:rPr lang="en-US" b="1" dirty="0" smtClean="0">
                <a:latin typeface="Arial"/>
                <a:cs typeface="Arial"/>
              </a:rPr>
            </a:br>
            <a:r>
              <a:rPr lang="en-US" b="1" dirty="0" smtClean="0">
                <a:latin typeface="Arial"/>
                <a:cs typeface="Arial"/>
              </a:rPr>
              <a:t>for our field?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Content Placeholder 3" descr="chasm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7381" r="-47381"/>
          <a:stretch>
            <a:fillRect/>
          </a:stretch>
        </p:blipFill>
        <p:spPr>
          <a:xfrm>
            <a:off x="-2793999" y="1493838"/>
            <a:ext cx="10136402" cy="557463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5054600" y="1600200"/>
            <a:ext cx="3962400" cy="515217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i="1" dirty="0" smtClean="0">
                <a:latin typeface="Arial"/>
                <a:cs typeface="Arial"/>
              </a:rPr>
              <a:t>“You want people to digitize… but to what end? What’s in it for me?”</a:t>
            </a:r>
          </a:p>
          <a:p>
            <a:pPr marL="0" indent="0">
              <a:buNone/>
            </a:pPr>
            <a:r>
              <a:rPr lang="en-US" sz="4400" b="1" i="1" dirty="0" smtClean="0">
                <a:latin typeface="Arial"/>
                <a:cs typeface="Arial"/>
              </a:rPr>
              <a:t>How do we protect the things that really matter?</a:t>
            </a:r>
            <a:endParaRPr lang="en-US" sz="4400" b="1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701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latin typeface="Arial"/>
                <a:cs typeface="Arial"/>
              </a:rPr>
              <a:t>“You want people to digitize… but to what end? What’s in it for me?</a:t>
            </a:r>
            <a:r>
              <a:rPr lang="en-US" sz="3200" i="1" dirty="0" smtClean="0">
                <a:latin typeface="Arial"/>
                <a:cs typeface="Arial"/>
              </a:rPr>
              <a:t>”</a:t>
            </a:r>
          </a:p>
          <a:p>
            <a:pPr algn="ctr"/>
            <a:r>
              <a:rPr lang="en-US" i="1" dirty="0" smtClean="0">
                <a:latin typeface="Arial"/>
                <a:cs typeface="Arial"/>
              </a:rPr>
              <a:t>How do we protect the things that really matter?</a:t>
            </a:r>
            <a:endParaRPr lang="en-US" sz="3200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9062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09" y="340998"/>
            <a:ext cx="4614672" cy="2761488"/>
          </a:xfrm>
          <a:prstGeom prst="rect">
            <a:avLst/>
          </a:prstGeom>
        </p:spPr>
      </p:pic>
      <p:pic>
        <p:nvPicPr>
          <p:cNvPr id="4" name="Picture 3" descr="Untitle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291"/>
            <a:ext cx="4614672" cy="2761488"/>
          </a:xfrm>
          <a:prstGeom prst="rect">
            <a:avLst/>
          </a:prstGeom>
        </p:spPr>
      </p:pic>
      <p:pic>
        <p:nvPicPr>
          <p:cNvPr id="5" name="Picture 4" descr="Untitle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54" y="347094"/>
            <a:ext cx="4614672" cy="2755392"/>
          </a:xfrm>
          <a:prstGeom prst="rect">
            <a:avLst/>
          </a:prstGeom>
        </p:spPr>
      </p:pic>
      <p:pic>
        <p:nvPicPr>
          <p:cNvPr id="6" name="Picture 5" descr="Untitle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09" y="3855387"/>
            <a:ext cx="4614672" cy="27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1 at 12.37.17 PM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4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284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4782"/>
            <a:ext cx="8229600" cy="104285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Funded by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" name="Content Placeholder 3" descr="MC_LOGO_TAG_200p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907" r="-49907"/>
          <a:stretch>
            <a:fillRect/>
          </a:stretch>
        </p:blipFill>
        <p:spPr>
          <a:xfrm>
            <a:off x="-191797" y="2537158"/>
            <a:ext cx="4832600" cy="2657744"/>
          </a:xfrm>
        </p:spPr>
      </p:pic>
      <p:pic>
        <p:nvPicPr>
          <p:cNvPr id="5" name="Picture 4" descr="imls_logo_2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19" y="2537158"/>
            <a:ext cx="5050403" cy="229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Map?</a:t>
            </a:r>
            <a:endParaRPr lang="en-US" dirty="0"/>
          </a:p>
        </p:txBody>
      </p:sp>
      <p:pic>
        <p:nvPicPr>
          <p:cNvPr id="4" name="Picture 3" descr="Screen Shot 2015-10-23 at 8.46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38"/>
            <a:ext cx="9144000" cy="59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23 at 11.04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2" y="397933"/>
            <a:ext cx="77724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521" y="3971045"/>
            <a:ext cx="3763580" cy="13488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i="1" dirty="0">
                <a:latin typeface="Arial"/>
                <a:cs typeface="Arial"/>
              </a:rPr>
              <a:t>“Our IT department doesn’t have the time to fix us</a:t>
            </a:r>
            <a:r>
              <a:rPr lang="en-US" sz="2600" i="1" dirty="0" smtClean="0">
                <a:latin typeface="Arial"/>
                <a:cs typeface="Arial"/>
              </a:rPr>
              <a:t>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5600" y="2870215"/>
            <a:ext cx="74713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 smtClean="0">
                <a:latin typeface="Arial"/>
                <a:cs typeface="Arial"/>
              </a:rPr>
              <a:t>“Scanning is the least of it—you can’t just scan and that’s it, you have to have time to describe.”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7793" y="726566"/>
            <a:ext cx="51385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latin typeface="Arial"/>
                <a:cs typeface="Arial"/>
              </a:rPr>
              <a:t>“You want people to digitize… but to what end? What’s in it for me?</a:t>
            </a:r>
            <a:r>
              <a:rPr lang="en-US" sz="3200" i="1" dirty="0" smtClean="0">
                <a:latin typeface="Arial"/>
                <a:cs typeface="Arial"/>
              </a:rPr>
              <a:t>”</a:t>
            </a:r>
            <a:endParaRPr lang="en-US" sz="3200" i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548349"/>
            <a:ext cx="340538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>
                <a:latin typeface="Arial"/>
                <a:cs typeface="Arial"/>
              </a:rPr>
              <a:t>“We desperately need help with digitizing</a:t>
            </a:r>
            <a:r>
              <a:rPr lang="en-US" sz="2600" i="1" dirty="0" smtClean="0">
                <a:latin typeface="Arial"/>
                <a:cs typeface="Arial"/>
              </a:rPr>
              <a:t>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5384" y="5344380"/>
            <a:ext cx="54309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>
                <a:latin typeface="Arial"/>
                <a:cs typeface="Arial"/>
              </a:rPr>
              <a:t>“We need people willing to work for low wages”</a:t>
            </a:r>
          </a:p>
        </p:txBody>
      </p:sp>
    </p:spTree>
    <p:extLst>
      <p:ext uri="{BB962C8B-B14F-4D97-AF65-F5344CB8AC3E}">
        <p14:creationId xmlns:p14="http://schemas.microsoft.com/office/powerpoint/2010/main" val="105900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" y="1401391"/>
            <a:ext cx="8967625" cy="40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451" y="-60132"/>
            <a:ext cx="8890782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latin typeface="Arial"/>
                <a:cs typeface="Arial"/>
              </a:rPr>
              <a:t>“Please rate your level of [knowledge of]/ [interest in learning about] the following areas…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 descr="chart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6423" r="23529" b="227"/>
          <a:stretch/>
        </p:blipFill>
        <p:spPr>
          <a:xfrm>
            <a:off x="-418002" y="1080152"/>
            <a:ext cx="4964152" cy="2985306"/>
          </a:xfrm>
          <a:prstGeom prst="rect">
            <a:avLst/>
          </a:prstGeom>
        </p:spPr>
      </p:pic>
      <p:pic>
        <p:nvPicPr>
          <p:cNvPr id="4" name="Picture 3" descr="chart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26794" r="24929"/>
          <a:stretch/>
        </p:blipFill>
        <p:spPr>
          <a:xfrm>
            <a:off x="4340891" y="1080152"/>
            <a:ext cx="5000055" cy="3002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7435" y="1174800"/>
            <a:ext cx="5225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Metadata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(different formats, best practices)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31735" y="1212737"/>
            <a:ext cx="522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Digital Copyright Issues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8" name="Picture 7" descr="chart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3" r="23383"/>
          <a:stretch/>
        </p:blipFill>
        <p:spPr>
          <a:xfrm>
            <a:off x="-474587" y="3949551"/>
            <a:ext cx="4982194" cy="3269024"/>
          </a:xfrm>
          <a:prstGeom prst="rect">
            <a:avLst/>
          </a:prstGeom>
        </p:spPr>
      </p:pic>
      <p:pic>
        <p:nvPicPr>
          <p:cNvPr id="9" name="Picture 8" descr="chart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14927" r="21692"/>
          <a:stretch/>
        </p:blipFill>
        <p:spPr>
          <a:xfrm>
            <a:off x="4427216" y="3981701"/>
            <a:ext cx="4867466" cy="32416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464050" y="4096612"/>
            <a:ext cx="5225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Best Practices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for Scanning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7784" y="4177383"/>
            <a:ext cx="5225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Open Source/Open Data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Principles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995158" y="628700"/>
            <a:ext cx="2932075" cy="416089"/>
            <a:chOff x="5995158" y="628700"/>
            <a:chExt cx="2932075" cy="416089"/>
          </a:xfrm>
        </p:grpSpPr>
        <p:pic>
          <p:nvPicPr>
            <p:cNvPr id="6" name="Picture 5" descr="Screen Shot 2015-10-21 at 4.09.13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037"/>
            <a:stretch/>
          </p:blipFill>
          <p:spPr>
            <a:xfrm>
              <a:off x="5995158" y="628700"/>
              <a:ext cx="1574042" cy="416089"/>
            </a:xfrm>
            <a:prstGeom prst="rect">
              <a:avLst/>
            </a:prstGeom>
          </p:spPr>
        </p:pic>
        <p:pic>
          <p:nvPicPr>
            <p:cNvPr id="12" name="Picture 11" descr="Screen Shot 2015-10-21 at 4.09.13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1" b="46963"/>
            <a:stretch/>
          </p:blipFill>
          <p:spPr>
            <a:xfrm>
              <a:off x="7353191" y="651089"/>
              <a:ext cx="1574042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44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21" y="1777236"/>
            <a:ext cx="87794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$$$ (/people)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Access to technology (ex: better software)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Tech training (ex: how do I edit metadata records in our system?)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5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/>
                <a:cs typeface="Arial"/>
              </a:rPr>
              <a:t>Key Specific Needs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984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614</TotalTime>
  <Words>263</Words>
  <Application>Microsoft Macintosh PowerPoint</Application>
  <PresentationFormat>On-screen Show (4:3)</PresentationFormat>
  <Paragraphs>38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Funded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this mean  for our field?</vt:lpstr>
      <vt:lpstr>PowerPoint Presentation</vt:lpstr>
      <vt:lpstr>PowerPoint Presentation</vt:lpstr>
    </vt:vector>
  </TitlesOfParts>
  <Company>Miller Center of Public Affairs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Sheila Blackford</dc:creator>
  <cp:lastModifiedBy>Amber Reichert</cp:lastModifiedBy>
  <cp:revision>30</cp:revision>
  <dcterms:created xsi:type="dcterms:W3CDTF">2015-10-21T16:38:26Z</dcterms:created>
  <dcterms:modified xsi:type="dcterms:W3CDTF">2015-10-23T18:27:25Z</dcterms:modified>
</cp:coreProperties>
</file>